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64" r:id="rId3"/>
    <p:sldId id="258" r:id="rId4"/>
    <p:sldId id="267" r:id="rId5"/>
    <p:sldId id="265" r:id="rId6"/>
    <p:sldId id="263" r:id="rId7"/>
    <p:sldId id="259" r:id="rId8"/>
    <p:sldId id="271" r:id="rId9"/>
    <p:sldId id="270" r:id="rId10"/>
    <p:sldId id="272" r:id="rId11"/>
    <p:sldId id="260" r:id="rId12"/>
    <p:sldId id="273" r:id="rId13"/>
    <p:sldId id="269" r:id="rId14"/>
    <p:sldId id="261" r:id="rId15"/>
    <p:sldId id="268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95662-4A42-412B-BF7C-2B0BB92E2E40}" type="datetimeFigureOut">
              <a:rPr lang="ru-RU"/>
              <a:pPr>
                <a:defRPr/>
              </a:pPr>
              <a:t>25.02.2015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29058-7CB0-43DF-8979-1F38F6CE17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9CA13-8F6A-4A5C-A045-96583C64A08C}" type="datetimeFigureOut">
              <a:rPr lang="ru-RU"/>
              <a:pPr>
                <a:defRPr/>
              </a:pPr>
              <a:t>25.02.2015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5FF3C-6E3A-406F-B748-5DC200F1B9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83850-17A3-4BCF-A489-E06F59166002}" type="datetimeFigureOut">
              <a:rPr lang="ru-RU"/>
              <a:pPr>
                <a:defRPr/>
              </a:pPr>
              <a:t>25.02.2015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D5AC5-74A3-4FC8-BB63-D5B546F3CF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C6F4E-5366-4AD7-8C78-9552D39147D1}" type="datetimeFigureOut">
              <a:rPr lang="ru-RU"/>
              <a:pPr>
                <a:defRPr/>
              </a:pPr>
              <a:t>25.02.2015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DE785-9739-48BD-A7AC-906350AFEF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F6F75-85DB-4CEF-AE6A-92A2BC0FAA5A}" type="datetimeFigureOut">
              <a:rPr lang="ru-RU"/>
              <a:pPr>
                <a:defRPr/>
              </a:pPr>
              <a:t>25.02.2015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F0ACE-528C-4CE0-BB98-53C5871F98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8DE9A-1809-4211-89A6-2CB2259F4B6E}" type="datetimeFigureOut">
              <a:rPr lang="ru-RU"/>
              <a:pPr>
                <a:defRPr/>
              </a:pPr>
              <a:t>25.02.2015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716FC-CA68-4C08-BE4B-07CDCCA95A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A2D86-72F0-4843-AC9D-324086B3C7EC}" type="datetimeFigureOut">
              <a:rPr lang="ru-RU"/>
              <a:pPr>
                <a:defRPr/>
              </a:pPr>
              <a:t>25.02.2015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1D523-1D18-4DF8-BA14-837EE9063D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4A52B-29D3-4A29-A0C0-E1020891274F}" type="datetimeFigureOut">
              <a:rPr lang="ru-RU"/>
              <a:pPr>
                <a:defRPr/>
              </a:pPr>
              <a:t>25.02.2015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B60151-A6B9-4985-BB2F-127BE64C5C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94ED9-59C4-4183-9646-3721EF38B919}" type="datetimeFigureOut">
              <a:rPr lang="ru-RU"/>
              <a:pPr>
                <a:defRPr/>
              </a:pPr>
              <a:t>25.02.2015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511B5-64D2-417C-8943-775F599E92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31E0E-BC6B-4C61-92F6-66371542D65D}" type="datetimeFigureOut">
              <a:rPr lang="ru-RU"/>
              <a:pPr>
                <a:defRPr/>
              </a:pPr>
              <a:t>25.02.2015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CADEC-4FBB-4CA5-8C6C-C9ED82F3D2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CC65F-070C-4604-B414-98C4AC5013C0}" type="datetimeFigureOut">
              <a:rPr lang="ru-RU"/>
              <a:pPr>
                <a:defRPr/>
              </a:pPr>
              <a:t>25.02.2015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6D49B-794E-4FEC-9A18-E69BD3B3DF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91FCD49-0189-44A3-B037-98A7FC2E6101}" type="datetimeFigureOut">
              <a:rPr lang="ru-RU"/>
              <a:pPr>
                <a:defRPr/>
              </a:pPr>
              <a:t>25.02.2015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1574FA9-079D-4CE9-8D1E-0EBBFA5959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5" r:id="rId4"/>
    <p:sldLayoutId id="2147483819" r:id="rId5"/>
    <p:sldLayoutId id="2147483814" r:id="rId6"/>
    <p:sldLayoutId id="2147483820" r:id="rId7"/>
    <p:sldLayoutId id="2147483821" r:id="rId8"/>
    <p:sldLayoutId id="2147483822" r:id="rId9"/>
    <p:sldLayoutId id="2147483813" r:id="rId10"/>
    <p:sldLayoutId id="214748382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images.yandex.ru/yandsearch?p=1&amp;text=%D0%BD%D0%B0%D1%80%D0%B8%D1%81%D0%BE%D0%B2%D0%B0%D0%BD%D0%BD%D0%BE%D0%B5%20%D1%8F%D0%B1%D0%BB%D0%BE%D0%BA%D0%BE&amp;fp=1&amp;pos=57&amp;uinfo=ww-1259-wh-692-fw-1034-fh-486-pd-1&amp;rpt=simage&amp;img_url=http://www.businessoffers.ru/images/Photos/DF5D8BCB6D364305AE3DFD600C19BC06.jpg" TargetMode="External"/><Relationship Id="rId11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p=1&amp;text=%D0%BD%D0%B0%D1%80%D0%B8%D1%81%D0%BE%D0%B2%D0%B0%D0%BD%D0%BD%D0%BE%D0%B5%20%D1%8F%D0%B1%D0%BB%D0%BE%D0%BA%D0%BE&amp;fp=1&amp;pos=57&amp;uinfo=ww-1259-wh-692-fw-1034-fh-486-pd-1&amp;rpt=simage&amp;img_url=http://www.businessoffers.ru/images/Photos/DF5D8BCB6D364305AE3DFD600C19BC06.jpg" TargetMode="External"/><Relationship Id="rId11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images.yandex.ru/yandsearch?p=1&amp;text=%D0%BD%D0%B0%D1%80%D0%B8%D1%81%D0%BE%D0%B2%D0%B0%D0%BD%D0%BD%D0%BE%D0%B5%20%D1%8F%D0%B1%D0%BB%D0%BE%D0%BA%D0%BE&amp;fp=1&amp;pos=57&amp;uinfo=ww-1259-wh-692-fw-1034-fh-486-pd-1&amp;rpt=simage&amp;img_url=http://www.businessoffers.ru/images/Photos/DF5D8BCB6D364305AE3DFD600C19BC06.jpg" TargetMode="External"/><Relationship Id="rId11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5.wdp"/><Relationship Id="rId3" Type="http://schemas.openxmlformats.org/officeDocument/2006/relationships/image" Target="../media/image3.png"/><Relationship Id="rId7" Type="http://schemas.openxmlformats.org/officeDocument/2006/relationships/hyperlink" Target="http://images.yandex.ru/yandsearch?p=1&amp;text=%D0%BD%D0%B0%D1%80%D0%B8%D1%81%D0%BE%D0%B2%D0%B0%D0%BD%D0%BD%D0%BE%D0%B5%20%D1%8F%D0%B1%D0%BB%D0%BE%D0%BA%D0%BE&amp;fp=1&amp;pos=57&amp;uinfo=ww-1259-wh-692-fw-1034-fh-486-pd-1&amp;rpt=simage&amp;img_url=http://www.businessoffers.ru/images/Photos/DF5D8BCB6D364305AE3DFD600C19BC06.jpg" TargetMode="External"/><Relationship Id="rId12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4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images.yandex.ru/yandsearch?p=1&amp;text=%D0%BD%D0%B0%D1%80%D0%B8%D1%81%D0%BE%D0%B2%D0%B0%D0%BD%D0%BD%D0%BE%D0%B5%20%D1%8F%D0%B1%D0%BB%D0%BE%D0%BA%D0%BE&amp;fp=1&amp;pos=57&amp;uinfo=ww-1259-wh-692-fw-1034-fh-486-pd-1&amp;rpt=simage&amp;img_url=http://www.businessoffers.ru/images/Photos/DF5D8BCB6D364305AE3DFD600C19BC06.jpg" TargetMode="External"/><Relationship Id="rId11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p=1&amp;text=%D0%BD%D0%B0%D1%80%D0%B8%D1%81%D0%BE%D0%B2%D0%B0%D0%BD%D0%BD%D0%BE%D0%B5%20%D1%8F%D0%B1%D0%BB%D0%BE%D0%BA%D0%BE&amp;fp=1&amp;pos=57&amp;uinfo=ww-1259-wh-692-fw-1034-fh-486-pd-1&amp;rpt=simage&amp;img_url=http://www.businessoffers.ru/images/Photos/DF5D8BCB6D364305AE3DFD600C19BC06.jpg" TargetMode="External"/><Relationship Id="rId11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p=1&amp;text=%D0%BD%D0%B0%D1%80%D0%B8%D1%81%D0%BE%D0%B2%D0%B0%D0%BD%D0%BD%D0%BE%D0%B5%20%D1%8F%D0%B1%D0%BB%D0%BE%D0%BA%D0%BE&amp;fp=1&amp;pos=57&amp;uinfo=ww-1259-wh-692-fw-1034-fh-486-pd-1&amp;rpt=simage&amp;img_url=http://www.businessoffers.ru/images/Photos/DF5D8BCB6D364305AE3DFD600C19BC06.jpg" TargetMode="External"/><Relationship Id="rId11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p=1&amp;text=%D0%BD%D0%B0%D1%80%D0%B8%D1%81%D0%BE%D0%B2%D0%B0%D0%BD%D0%BD%D0%BE%D0%B5%20%D1%8F%D0%B1%D0%BB%D0%BE%D0%BA%D0%BE&amp;fp=1&amp;pos=57&amp;uinfo=ww-1259-wh-692-fw-1034-fh-486-pd-1&amp;rpt=simage&amp;img_url=http://www.businessoffers.ru/images/Photos/DF5D8BCB6D364305AE3DFD600C19BC06.jpg" TargetMode="External"/><Relationship Id="rId11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p=1&amp;text=%D0%BD%D0%B0%D1%80%D0%B8%D1%81%D0%BE%D0%B2%D0%B0%D0%BD%D0%BD%D0%BE%D0%B5%20%D1%8F%D0%B1%D0%BB%D0%BE%D0%BA%D0%BE&amp;fp=1&amp;pos=57&amp;uinfo=ww-1259-wh-692-fw-1034-fh-486-pd-1&amp;rpt=simage&amp;img_url=http://www.businessoffers.ru/images/Photos/DF5D8BCB6D364305AE3DFD600C19BC06.jpg" TargetMode="External"/><Relationship Id="rId13" Type="http://schemas.openxmlformats.org/officeDocument/2006/relationships/image" Target="../media/image7.png"/><Relationship Id="rId3" Type="http://schemas.openxmlformats.org/officeDocument/2006/relationships/image" Target="../media/image13.jpeg"/><Relationship Id="rId7" Type="http://schemas.microsoft.com/office/2007/relationships/hdphoto" Target="../media/hdphoto2.wdp"/><Relationship Id="rId12" Type="http://schemas.microsoft.com/office/2007/relationships/hdphoto" Target="../media/hdphoto4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6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5.png"/><Relationship Id="rId1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p=1&amp;text=%D0%BD%D0%B0%D1%80%D0%B8%D1%81%D0%BE%D0%B2%D0%B0%D0%BD%D0%BD%D0%BE%D0%B5%20%D1%8F%D0%B1%D0%BB%D0%BE%D0%BA%D0%BE&amp;fp=1&amp;pos=57&amp;uinfo=ww-1259-wh-692-fw-1034-fh-486-pd-1&amp;rpt=simage&amp;img_url=http://www.businessoffers.ru/images/Photos/DF5D8BCB6D364305AE3DFD600C19BC06.jpg" TargetMode="External"/><Relationship Id="rId11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hyperlink" Target="http://images.yandex.ru/yandsearch?text=%D1%82%D1%8B%D0%BA%D0%B2%D0%B5%D0%BD%D0%BD%D0%B0%D1%8F%20%D0%BA%D0%B0%D1%80%D0%B5%D1%82%D0%B0&amp;fp=0&amp;pos=9&amp;uinfo=ww-1259-wh-692-fw-1034-fh-486-pd-1&amp;rpt=simage&amp;img_url=http://pics.news.meta.ua/90x90/50/9/5009985-Iak-zvati-dobru-feiu-%E2%80%93-MVF,-Kaddafi-chi-Volodimir-Semenovich-.gif" TargetMode="External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images.yandex.ru/yandsearch?p=1&amp;text=%D0%BD%D0%B0%D1%80%D0%B8%D1%81%D0%BE%D0%B2%D0%B0%D0%BD%D0%BD%D0%BE%D0%B5%20%D1%8F%D0%B1%D0%BB%D0%BE%D0%BA%D0%BE&amp;fp=1&amp;pos=57&amp;uinfo=ww-1259-wh-692-fw-1034-fh-486-pd-1&amp;rpt=simage&amp;img_url=http://www.businessoffers.ru/images/Photos/DF5D8BCB6D364305AE3DFD600C19BC06.jpg" TargetMode="External"/><Relationship Id="rId11" Type="http://schemas.openxmlformats.org/officeDocument/2006/relationships/image" Target="../media/image7.png"/><Relationship Id="rId5" Type="http://schemas.microsoft.com/office/2007/relationships/hdphoto" Target="../media/hdphoto2.wdp"/><Relationship Id="rId15" Type="http://schemas.microsoft.com/office/2007/relationships/hdphoto" Target="../media/hdphoto6.wdp"/><Relationship Id="rId10" Type="http://schemas.microsoft.com/office/2007/relationships/hdphoto" Target="../media/hdphoto4.wdp"/><Relationship Id="rId4" Type="http://schemas.openxmlformats.org/officeDocument/2006/relationships/image" Target="../media/image4.png"/><Relationship Id="rId9" Type="http://schemas.openxmlformats.org/officeDocument/2006/relationships/image" Target="../media/image6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143116"/>
            <a:ext cx="8305800" cy="19812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Экстракция </a:t>
            </a:r>
            <a:r>
              <a:rPr lang="ru-RU" dirty="0" err="1" smtClean="0"/>
              <a:t>тыквенно</a:t>
            </a:r>
            <a:r>
              <a:rPr lang="ru-RU" dirty="0" smtClean="0"/>
              <a:t>-яблочного пектина в поле механических колебаний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968867"/>
            <a:ext cx="8305800" cy="11430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Санкт-Петербургский государственный технологический университет растительных полимеров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13315" name="Прямоугольник 3"/>
          <p:cNvSpPr>
            <a:spLocks noChangeArrowheads="1"/>
          </p:cNvSpPr>
          <p:nvPr/>
        </p:nvSpPr>
        <p:spPr bwMode="auto">
          <a:xfrm>
            <a:off x="1214438" y="5214938"/>
            <a:ext cx="6715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Franklin Gothic Book" pitchFamily="34" charset="0"/>
              </a:rPr>
              <a:t>Биотехнологии растительных организмов</a:t>
            </a:r>
          </a:p>
          <a:p>
            <a:pPr algn="ctr"/>
            <a:r>
              <a:rPr lang="ru-RU" b="1">
                <a:latin typeface="Franklin Gothic Book" pitchFamily="34" charset="0"/>
              </a:rPr>
              <a:t>Тихомирова Мария Александровна</a:t>
            </a:r>
            <a:endParaRPr lang="en-US" b="1">
              <a:latin typeface="Franklin Gothic Boo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9048" y="-171400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228184" y="4758841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32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5303" y="-171400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51746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584983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1979712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631025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2025754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4800" y="755550"/>
            <a:ext cx="8686800" cy="8382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Пектины и их применение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850" y="1495325"/>
            <a:ext cx="8686800" cy="4525963"/>
          </a:xfrm>
        </p:spPr>
        <p:txBody>
          <a:bodyPr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 smtClean="0"/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 smtClean="0"/>
              <a:t>Пектины </a:t>
            </a:r>
            <a:r>
              <a:rPr lang="ru-RU" dirty="0"/>
              <a:t>- это полисахариды, макромолекулы которых состоят в основном из остатков </a:t>
            </a:r>
            <a:r>
              <a:rPr lang="ru-RU" dirty="0" err="1"/>
              <a:t>галактуроновой</a:t>
            </a:r>
            <a:r>
              <a:rPr lang="ru-RU" dirty="0"/>
              <a:t> кислоты. Пектиновые вещества получают из </a:t>
            </a:r>
            <a:r>
              <a:rPr lang="ru-RU" dirty="0" smtClean="0"/>
              <a:t>различного растительного сырья</a:t>
            </a:r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  <a:p>
            <a:pPr marL="0" indent="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Применяются  :</a:t>
            </a:r>
          </a:p>
          <a:p>
            <a:pPr marL="0" indent="0" algn="ctr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/>
              <a:t> </a:t>
            </a:r>
            <a:r>
              <a:rPr lang="ru-RU" dirty="0" smtClean="0"/>
              <a:t>в пищевой промышленности (загустители, стабилизаторы);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/>
              <a:t> </a:t>
            </a:r>
            <a:r>
              <a:rPr lang="ru-RU" dirty="0" smtClean="0"/>
              <a:t>в медицине (выводит из организма </a:t>
            </a:r>
            <a:r>
              <a:rPr lang="ru-RU" dirty="0"/>
              <a:t>тяжелые металлы, </a:t>
            </a:r>
            <a:r>
              <a:rPr lang="ru-RU" dirty="0" smtClean="0"/>
              <a:t>снижают уровень </a:t>
            </a:r>
            <a:r>
              <a:rPr lang="ru-RU" dirty="0"/>
              <a:t>холестерина, </a:t>
            </a:r>
            <a:r>
              <a:rPr lang="ru-RU" dirty="0" smtClean="0"/>
              <a:t>улучшают обмен </a:t>
            </a:r>
            <a:r>
              <a:rPr lang="ru-RU" dirty="0"/>
              <a:t>веществ);</a:t>
            </a:r>
            <a:endParaRPr lang="ru-RU" dirty="0" smtClean="0"/>
          </a:p>
          <a:p>
            <a:pPr algn="just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 smtClean="0"/>
              <a:t> в целлюлозно-бумажной промышленности (проклейка бумаги)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9048" y="-171400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228184" y="4758841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5303" y="-171400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51746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584983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1979712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631025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2025754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Проблема и её решение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8329613" cy="4572000"/>
          </a:xfrm>
        </p:spPr>
        <p:txBody>
          <a:bodyPr>
            <a:normAutofit/>
          </a:bodyPr>
          <a:lstStyle/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/>
              <a:t>В настоящее время в России потребление пектина составляет </a:t>
            </a:r>
            <a:r>
              <a:rPr lang="ru-RU" b="1" dirty="0" smtClean="0"/>
              <a:t>3200 тонн/год, </a:t>
            </a:r>
            <a:r>
              <a:rPr lang="ru-RU" dirty="0" smtClean="0"/>
              <a:t>при этом нет ни одного предприятия по его производству. Весь потребляемый пектин завозится из-за рубежа. Основными экспортерами являются Китай, Дания, Чехия, Германия и Финляндия.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dirty="0" smtClean="0"/>
          </a:p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/>
              <a:t>Получение пектина из амаранта в России не получило широкого применения, так как он практически не растёт в  северных широтах.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dirty="0" smtClean="0"/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  <a:p>
            <a:pPr marL="0" indent="0" algn="just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9048" y="-171400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228184" y="4758841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5303" y="-171400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51746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584983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1979712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631025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2025754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4825" y="856198"/>
            <a:ext cx="7772400" cy="1152426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/>
              <a:t>Мировой и Российский рынок производства и потребления пектина</a:t>
            </a:r>
          </a:p>
        </p:txBody>
      </p:sp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2" cstate="print"/>
          <a:srcRect l="3125" t="22261" r="3125" b="41708"/>
          <a:stretch>
            <a:fillRect/>
          </a:stretch>
        </p:blipFill>
        <p:spPr bwMode="auto">
          <a:xfrm>
            <a:off x="611188" y="2794000"/>
            <a:ext cx="8172450" cy="251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2647582" y="5334928"/>
            <a:ext cx="3966886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latin typeface="Franklin Gothic Book" pitchFamily="34" charset="0"/>
              </a:rPr>
              <a:t>Мировой рынок 320 млн. </a:t>
            </a:r>
            <a:r>
              <a:rPr lang="en-US" dirty="0">
                <a:latin typeface="Franklin Gothic Book" pitchFamily="34" charset="0"/>
              </a:rPr>
              <a:t>$</a:t>
            </a:r>
            <a:r>
              <a:rPr lang="ru-RU" dirty="0">
                <a:latin typeface="Franklin Gothic Book" pitchFamily="34" charset="0"/>
              </a:rPr>
              <a:t>;</a:t>
            </a:r>
          </a:p>
          <a:p>
            <a:pPr>
              <a:spcBef>
                <a:spcPct val="50000"/>
              </a:spcBef>
            </a:pPr>
            <a:r>
              <a:rPr lang="ru-RU" dirty="0">
                <a:latin typeface="Franklin Gothic Book" pitchFamily="34" charset="0"/>
              </a:rPr>
              <a:t>Потребление в России 16 млн. </a:t>
            </a:r>
            <a:r>
              <a:rPr lang="en-US" dirty="0">
                <a:latin typeface="Franklin Gothic Book" pitchFamily="34" charset="0"/>
              </a:rPr>
              <a:t>$</a:t>
            </a:r>
            <a:r>
              <a:rPr lang="ru-RU" dirty="0">
                <a:latin typeface="Franklin Gothic Book" pitchFamily="34" charset="0"/>
              </a:rPr>
              <a:t> 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971550" y="1916113"/>
            <a:ext cx="3529013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>
                <a:latin typeface="Franklin Gothic Book" pitchFamily="34" charset="0"/>
              </a:rPr>
              <a:t>Распределение рынка пектина между мировыми производителями (тонн/год)</a:t>
            </a: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5003800" y="2060575"/>
            <a:ext cx="35290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>
                <a:latin typeface="Franklin Gothic Book" pitchFamily="34" charset="0"/>
              </a:rPr>
              <a:t>Распределение объёма потребления пектина в мире (%)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9048" y="-171400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228184" y="4758841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Picture 8" descr="http://gulyai.ru/uploads/posts/2013-03/1362826151_bu39plwhiv87r2o.jpe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5303" y="-171400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://gulyai.ru/uploads/posts/2013-03/1362826151_bu39plwhiv87r2o.jpeg">
            <a:hlinkClick r:id="rId7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51746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584983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1979712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631025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2025754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5"/>
          <p:cNvSpPr txBox="1">
            <a:spLocks noChangeArrowheads="1"/>
          </p:cNvSpPr>
          <p:nvPr/>
        </p:nvSpPr>
        <p:spPr bwMode="auto">
          <a:xfrm>
            <a:off x="375331" y="1326579"/>
            <a:ext cx="8820150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latin typeface="Franklin Gothic Book" pitchFamily="34" charset="0"/>
              </a:rPr>
              <a:t>Преимущества предлагаемого сырья:</a:t>
            </a:r>
          </a:p>
        </p:txBody>
      </p:sp>
      <p:sp>
        <p:nvSpPr>
          <p:cNvPr id="17410" name="TextBox 6"/>
          <p:cNvSpPr txBox="1">
            <a:spLocks noChangeArrowheads="1"/>
          </p:cNvSpPr>
          <p:nvPr/>
        </p:nvSpPr>
        <p:spPr bwMode="auto">
          <a:xfrm>
            <a:off x="889680" y="2021300"/>
            <a:ext cx="8657914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Franklin Gothic Book" pitchFamily="34" charset="0"/>
              </a:rPr>
              <a:t/>
            </a:r>
            <a:br>
              <a:rPr lang="ru-RU" dirty="0">
                <a:latin typeface="Franklin Gothic Book" pitchFamily="34" charset="0"/>
              </a:rPr>
            </a:br>
            <a:r>
              <a:rPr lang="ru-RU" sz="2000" dirty="0" smtClean="0">
                <a:latin typeface="Franklin Gothic Book" pitchFamily="34" charset="0"/>
              </a:rPr>
              <a:t>1</a:t>
            </a:r>
            <a:r>
              <a:rPr lang="ru-RU" sz="2000" dirty="0">
                <a:latin typeface="Franklin Gothic Book" pitchFamily="34" charset="0"/>
              </a:rPr>
              <a:t>. По данным Росстата  отечественные садоводы вырастили в 2012 году  300 тыс. тонн яблок.</a:t>
            </a:r>
          </a:p>
          <a:p>
            <a:r>
              <a:rPr lang="ru-RU" sz="2000" dirty="0" smtClean="0">
                <a:latin typeface="Franklin Gothic Book" pitchFamily="34" charset="0"/>
              </a:rPr>
              <a:t/>
            </a:r>
            <a:br>
              <a:rPr lang="ru-RU" sz="2000" dirty="0" smtClean="0">
                <a:latin typeface="Franklin Gothic Book" pitchFamily="34" charset="0"/>
              </a:rPr>
            </a:br>
            <a:r>
              <a:rPr lang="ru-RU" sz="2000" dirty="0" smtClean="0">
                <a:latin typeface="Franklin Gothic Book" pitchFamily="34" charset="0"/>
              </a:rPr>
              <a:t>2</a:t>
            </a:r>
            <a:r>
              <a:rPr lang="ru-RU" sz="2000" dirty="0">
                <a:latin typeface="Franklin Gothic Book" pitchFamily="34" charset="0"/>
              </a:rPr>
              <a:t>. Предприятия по производству соков в РФ ежегодно производят до   50 000 тонн яблочного жмыха, который идёт на корм с/х животным</a:t>
            </a:r>
            <a:r>
              <a:rPr lang="ru-RU" sz="2000" dirty="0" smtClean="0">
                <a:latin typeface="Franklin Gothic Book" pitchFamily="34" charset="0"/>
              </a:rPr>
              <a:t>.</a:t>
            </a:r>
            <a:br>
              <a:rPr lang="ru-RU" sz="2000" dirty="0" smtClean="0">
                <a:latin typeface="Franklin Gothic Book" pitchFamily="34" charset="0"/>
              </a:rPr>
            </a:br>
            <a:r>
              <a:rPr lang="ru-RU" sz="2000" dirty="0">
                <a:latin typeface="Franklin Gothic Book" pitchFamily="34" charset="0"/>
              </a:rPr>
              <a:t/>
            </a:r>
            <a:br>
              <a:rPr lang="ru-RU" sz="2000" dirty="0">
                <a:latin typeface="Franklin Gothic Book" pitchFamily="34" charset="0"/>
              </a:rPr>
            </a:br>
            <a:r>
              <a:rPr lang="ru-RU" sz="2000" dirty="0" smtClean="0">
                <a:latin typeface="Franklin Gothic Book" pitchFamily="34" charset="0"/>
              </a:rPr>
              <a:t>3</a:t>
            </a:r>
            <a:r>
              <a:rPr lang="ru-RU" sz="2000" dirty="0">
                <a:latin typeface="Franklin Gothic Book" pitchFamily="34" charset="0"/>
              </a:rPr>
              <a:t>. В России с середины 2000 -х годов возродилось промышленное выращивание тыквы.</a:t>
            </a:r>
            <a:br>
              <a:rPr lang="ru-RU" sz="2000" dirty="0">
                <a:latin typeface="Franklin Gothic Book" pitchFamily="34" charset="0"/>
              </a:rPr>
            </a:br>
            <a:r>
              <a:rPr lang="ru-RU" sz="2000" dirty="0">
                <a:latin typeface="Franklin Gothic Book" pitchFamily="34" charset="0"/>
              </a:rPr>
              <a:t/>
            </a:r>
            <a:br>
              <a:rPr lang="ru-RU" sz="2000" dirty="0">
                <a:latin typeface="Franklin Gothic Book" pitchFamily="34" charset="0"/>
              </a:rPr>
            </a:br>
            <a:r>
              <a:rPr lang="ru-RU" sz="2000" dirty="0">
                <a:latin typeface="Franklin Gothic Book" pitchFamily="34" charset="0"/>
              </a:rPr>
              <a:t>4. Отсутствие зависимости от сезонности и урожайности за счёт использования сухого и свежего сырья.</a:t>
            </a:r>
          </a:p>
          <a:p>
            <a:endParaRPr lang="ru-RU" dirty="0">
              <a:latin typeface="Franklin Gothic Book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9048" y="-171400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228184" y="4758841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5303" y="-171400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51746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584983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1979712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631025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2025754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171554" y="2780928"/>
            <a:ext cx="8920018" cy="2214563"/>
          </a:xfrm>
        </p:spPr>
        <p:txBody>
          <a:bodyPr>
            <a:normAutofit fontScale="55000" lnSpcReduction="20000"/>
          </a:bodyPr>
          <a:lstStyle/>
          <a:p>
            <a:pPr lvl="1" algn="just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4500" dirty="0">
                <a:solidFill>
                  <a:schemeClr val="tx1"/>
                </a:solidFill>
              </a:rPr>
              <a:t>По программе «</a:t>
            </a:r>
            <a:r>
              <a:rPr lang="ru-RU" sz="4500" dirty="0" err="1">
                <a:solidFill>
                  <a:schemeClr val="tx1"/>
                </a:solidFill>
              </a:rPr>
              <a:t>Импортозамещение</a:t>
            </a:r>
            <a:r>
              <a:rPr lang="ru-RU" sz="4500" dirty="0">
                <a:solidFill>
                  <a:schemeClr val="tx1"/>
                </a:solidFill>
              </a:rPr>
              <a:t>» в России, утвержденной  </a:t>
            </a:r>
            <a:r>
              <a:rPr lang="ru-RU" sz="4500" dirty="0" err="1" smtClean="0">
                <a:solidFill>
                  <a:schemeClr val="tx1"/>
                </a:solidFill>
              </a:rPr>
              <a:t>Премьер-Министром</a:t>
            </a:r>
            <a:r>
              <a:rPr lang="ru-RU" sz="4500" dirty="0" smtClean="0">
                <a:solidFill>
                  <a:schemeClr val="tx1"/>
                </a:solidFill>
              </a:rPr>
              <a:t> Д.А</a:t>
            </a:r>
            <a:r>
              <a:rPr lang="ru-RU" sz="4500" dirty="0">
                <a:solidFill>
                  <a:schemeClr val="tx1"/>
                </a:solidFill>
              </a:rPr>
              <a:t>. Медведевым, Министерством промышленности и торговли РФ планируется поэтапное снижение  закупки пектинов до </a:t>
            </a:r>
            <a:r>
              <a:rPr lang="ru-RU" sz="4500" dirty="0" smtClean="0">
                <a:solidFill>
                  <a:schemeClr val="tx1"/>
                </a:solidFill>
              </a:rPr>
              <a:t>        10 </a:t>
            </a:r>
            <a:r>
              <a:rPr lang="ru-RU" sz="4500" dirty="0">
                <a:solidFill>
                  <a:schemeClr val="tx1"/>
                </a:solidFill>
              </a:rPr>
              <a:t>- 15% к 2025 году.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4288" y="1124744"/>
            <a:ext cx="8856984" cy="1296144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Актуальность и значимость проекта для России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9048" y="-171400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228184" y="4758841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5303" y="-171400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51746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584983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1979712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631025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2025754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2" y="764704"/>
            <a:ext cx="7920880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Существующая технология</a:t>
            </a:r>
            <a:endParaRPr lang="ru-RU" dirty="0"/>
          </a:p>
        </p:txBody>
      </p:sp>
      <p:sp>
        <p:nvSpPr>
          <p:cNvPr id="19458" name="Содержимое 1"/>
          <p:cNvSpPr>
            <a:spLocks noGrp="1"/>
          </p:cNvSpPr>
          <p:nvPr>
            <p:ph idx="1"/>
          </p:nvPr>
        </p:nvSpPr>
        <p:spPr>
          <a:xfrm>
            <a:off x="755576" y="1988840"/>
            <a:ext cx="8686800" cy="4525962"/>
          </a:xfrm>
        </p:spPr>
        <p:txBody>
          <a:bodyPr/>
          <a:lstStyle/>
          <a:p>
            <a:r>
              <a:rPr lang="ru-RU" dirty="0" smtClean="0"/>
              <a:t>         экстрагирование</a:t>
            </a:r>
          </a:p>
          <a:p>
            <a:r>
              <a:rPr lang="ru-RU" dirty="0" smtClean="0"/>
              <a:t>         очистка          </a:t>
            </a:r>
          </a:p>
          <a:p>
            <a:r>
              <a:rPr lang="ru-RU" dirty="0" smtClean="0"/>
              <a:t>         осаждение органическими   растворителями</a:t>
            </a:r>
          </a:p>
          <a:p>
            <a:r>
              <a:rPr lang="ru-RU" dirty="0" smtClean="0"/>
              <a:t>         сушка             </a:t>
            </a:r>
          </a:p>
          <a:p>
            <a:r>
              <a:rPr lang="ru-RU" dirty="0" smtClean="0"/>
              <a:t>         измельчение </a:t>
            </a:r>
          </a:p>
          <a:p>
            <a:r>
              <a:rPr lang="ru-RU" dirty="0" smtClean="0"/>
              <a:t>         готовый продукт.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9048" y="-171400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228184" y="4758841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5303" y="-171400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51746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584983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1979712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631025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2025754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5434" t="9821" r="9161"/>
          <a:stretch>
            <a:fillRect/>
          </a:stretch>
        </p:blipFill>
        <p:spPr bwMode="auto">
          <a:xfrm>
            <a:off x="-77128" y="0"/>
            <a:ext cx="93364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7398" t="8516" r="10399" b="1459"/>
          <a:stretch>
            <a:fillRect/>
          </a:stretch>
        </p:blipFill>
        <p:spPr bwMode="auto">
          <a:xfrm>
            <a:off x="-79052" y="154"/>
            <a:ext cx="9316946" cy="6894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0650" t="9459" r="2166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Предлагается: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3000" smtClean="0"/>
              <a:t>Использовать возобновляемое, эффективное, российское сырье на основе тыквы и яблок.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3000" smtClean="0"/>
              <a:t>Разработка лабораторной установки для непрерывной экстракции пектина (</a:t>
            </a:r>
            <a:r>
              <a:rPr lang="ru-RU" sz="3000" i="1" smtClean="0"/>
              <a:t>аппараты для очистки, концентрирования и сушки изготавливаются с помощью технологии 3</a:t>
            </a:r>
            <a:r>
              <a:rPr lang="en-US" sz="3000" i="1" smtClean="0"/>
              <a:t>D</a:t>
            </a:r>
            <a:r>
              <a:rPr lang="de-DE" sz="3000" i="1" smtClean="0"/>
              <a:t> </a:t>
            </a:r>
            <a:r>
              <a:rPr lang="ru-RU" sz="3000" i="1" smtClean="0"/>
              <a:t>печати)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3000" smtClean="0"/>
              <a:t>Интенсификация процесса экстракции в поле механических колебаний.</a:t>
            </a:r>
          </a:p>
          <a:p>
            <a:pPr>
              <a:lnSpc>
                <a:spcPct val="90000"/>
              </a:lnSpc>
            </a:pPr>
            <a:endParaRPr lang="ru-RU" sz="300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9048" y="-171400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228184" y="4758841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5303" y="-171400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51746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584983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1979712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631025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2025754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764704"/>
            <a:ext cx="8604448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Интенсификация стадии экстракции с целью повышения производительности технологической линии</a:t>
            </a:r>
            <a:endParaRPr lang="ru-RU" sz="28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57740" t="11766" r="9161" b="34294"/>
          <a:stretch/>
        </p:blipFill>
        <p:spPr bwMode="auto">
          <a:xfrm>
            <a:off x="863588" y="2541033"/>
            <a:ext cx="2448272" cy="277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39552" y="5445224"/>
            <a:ext cx="30963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Обычная экстракция</a:t>
            </a:r>
          </a:p>
          <a:p>
            <a:pPr algn="ctr"/>
            <a:r>
              <a:rPr lang="ru-RU" sz="2800" b="1" dirty="0" smtClean="0"/>
              <a:t>1 час</a:t>
            </a:r>
            <a:endParaRPr lang="ru-RU" sz="2800" b="1" dirty="0"/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57740" t="11766" r="9161" b="34294"/>
          <a:stretch/>
        </p:blipFill>
        <p:spPr bwMode="auto">
          <a:xfrm flipH="1">
            <a:off x="4175956" y="2526109"/>
            <a:ext cx="2376264" cy="2693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004048" y="5422215"/>
            <a:ext cx="309634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Экстракция в поле механических колебаний </a:t>
            </a:r>
          </a:p>
          <a:p>
            <a:pPr algn="ctr"/>
            <a:r>
              <a:rPr lang="ru-RU" sz="2800" b="1" dirty="0" smtClean="0"/>
              <a:t>10 – 15 мин.</a:t>
            </a:r>
            <a:endParaRPr lang="ru-RU" sz="28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7939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0531" y="540474"/>
            <a:ext cx="5639599" cy="8382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Научная часть проекта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176374"/>
            <a:ext cx="4752528" cy="1800201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sz="2000" b="1" dirty="0" smtClean="0"/>
              <a:t>Интеллектуальная собственность: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sz="2000" b="1" dirty="0" smtClean="0"/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sz="2000" b="1" dirty="0" smtClean="0"/>
              <a:t>Патент № 70154</a:t>
            </a:r>
          </a:p>
          <a:p>
            <a:pPr marL="0" indent="0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/>
              <a:t>Роторно-пульсационный экстрактор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endParaRPr lang="ru-RU" sz="2000" b="1" dirty="0" smtClean="0"/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endParaRPr lang="ru-RU" sz="2000" b="1" dirty="0" smtClean="0"/>
          </a:p>
          <a:p>
            <a:pPr marL="0" indent="0" algn="just" fontAlgn="auto">
              <a:spcAft>
                <a:spcPts val="0"/>
              </a:spcAft>
              <a:buNone/>
              <a:defRPr/>
            </a:pPr>
            <a:endParaRPr lang="ru-RU" sz="2000" b="1" dirty="0" smtClean="0"/>
          </a:p>
        </p:txBody>
      </p:sp>
      <p:pic>
        <p:nvPicPr>
          <p:cNvPr id="21507" name="Picture 2" descr="Патент№из 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412990"/>
            <a:ext cx="1227878" cy="158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3" descr="Патент№из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9998" y="1412990"/>
            <a:ext cx="1280264" cy="1560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115615" y="2793876"/>
            <a:ext cx="5639599" cy="838200"/>
          </a:xfrm>
          <a:prstGeom prst="rect">
            <a:avLst/>
          </a:prstGeom>
        </p:spPr>
        <p:txBody>
          <a:bodyPr vert="horz" anchor="ctr">
            <a:normAutofit fontScale="97500"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2000" b="1" dirty="0" smtClean="0"/>
              <a:t>Планируется: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59" y="3447410"/>
            <a:ext cx="1025832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Разработка способа экстракции пектина на </a:t>
            </a:r>
            <a:r>
              <a:rPr lang="ru-RU" b="1" dirty="0" err="1" smtClean="0"/>
              <a:t>тыквенно</a:t>
            </a:r>
            <a:r>
              <a:rPr lang="ru-RU" b="1" dirty="0" smtClean="0"/>
              <a:t>-яблочной 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основе в поле механических колебаний</a:t>
            </a:r>
          </a:p>
          <a:p>
            <a:pPr fontAlgn="auto">
              <a:spcAft>
                <a:spcPts val="0"/>
              </a:spcAft>
              <a:defRPr/>
            </a:pPr>
            <a:endParaRPr lang="ru-RU" b="1" dirty="0" smtClean="0"/>
          </a:p>
          <a:p>
            <a:pPr marL="285750" indent="-2857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Экспериментальное определение оптимальных параметров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 процесса экстракции:</a:t>
            </a:r>
          </a:p>
          <a:p>
            <a:pPr marL="742950" lvl="1" indent="-2857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/>
              <a:t>г</a:t>
            </a:r>
            <a:r>
              <a:rPr lang="ru-RU" b="1" dirty="0" smtClean="0"/>
              <a:t>идромодуля экстракции;</a:t>
            </a:r>
          </a:p>
          <a:p>
            <a:pPr marL="742950" lvl="1" indent="-2857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/>
              <a:t>т</a:t>
            </a:r>
            <a:r>
              <a:rPr lang="ru-RU" b="1" dirty="0" smtClean="0"/>
              <a:t>емпературы экстракции</a:t>
            </a:r>
          </a:p>
          <a:p>
            <a:pPr marL="742950" lvl="1" indent="-2857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времени экстракции</a:t>
            </a:r>
          </a:p>
          <a:p>
            <a:pPr marL="742950" lvl="1" indent="-28575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/>
              <a:t>д</a:t>
            </a:r>
            <a:r>
              <a:rPr lang="ru-RU" b="1" dirty="0" smtClean="0"/>
              <a:t>исперсного состава твёрдых частиц</a:t>
            </a:r>
            <a:endParaRPr lang="ru-RU" b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9048" y="-171400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228184" y="4758841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" name="Picture 8" descr="http://gulyai.ru/uploads/posts/2013-03/1362826151_bu39plwhiv87r2o.jpe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5303" y="-171400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http://gulyai.ru/uploads/posts/2013-03/1362826151_bu39plwhiv87r2o.jpeg">
            <a:hlinkClick r:id="rId8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51746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584983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1979712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631025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2025754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616" y="664464"/>
            <a:ext cx="8686800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Экономические показатели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53960" y="1864679"/>
            <a:ext cx="8064574" cy="368706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500" dirty="0" smtClean="0"/>
              <a:t>1).  Общая стоимость сырья 15000000 ( с учетом транспортных расходов).</a:t>
            </a:r>
          </a:p>
          <a:p>
            <a:pPr>
              <a:lnSpc>
                <a:spcPct val="80000"/>
              </a:lnSpc>
            </a:pPr>
            <a:r>
              <a:rPr lang="ru-RU" sz="1500" dirty="0" smtClean="0"/>
              <a:t>2).  Годовая потребность в </a:t>
            </a:r>
            <a:r>
              <a:rPr lang="ru-RU" sz="1500" dirty="0" err="1" smtClean="0"/>
              <a:t>крафт</a:t>
            </a:r>
            <a:r>
              <a:rPr lang="ru-RU" sz="1500" dirty="0" smtClean="0"/>
              <a:t>-мешках с этикетками – 37000 шт., при цене 7,9 руб./шт.</a:t>
            </a:r>
          </a:p>
          <a:p>
            <a:pPr>
              <a:lnSpc>
                <a:spcPct val="80000"/>
              </a:lnSpc>
            </a:pPr>
            <a:r>
              <a:rPr lang="ru-RU" sz="1500" dirty="0" smtClean="0"/>
              <a:t>7,9 × 37000 = 292400.</a:t>
            </a:r>
          </a:p>
          <a:p>
            <a:pPr>
              <a:lnSpc>
                <a:spcPct val="80000"/>
              </a:lnSpc>
            </a:pPr>
            <a:r>
              <a:rPr lang="ru-RU" sz="1500" dirty="0" smtClean="0"/>
              <a:t>3). Затраты на энергоресурсы и воду 14200000 руб.</a:t>
            </a:r>
          </a:p>
          <a:p>
            <a:pPr>
              <a:lnSpc>
                <a:spcPct val="80000"/>
              </a:lnSpc>
            </a:pPr>
            <a:r>
              <a:rPr lang="ru-RU" sz="1500" dirty="0" smtClean="0"/>
              <a:t>4).  Заработная плата с учетом отчислений ( 120 человек при средней заработной</a:t>
            </a:r>
          </a:p>
          <a:p>
            <a:pPr>
              <a:lnSpc>
                <a:spcPct val="80000"/>
              </a:lnSpc>
            </a:pPr>
            <a:r>
              <a:rPr lang="ru-RU" sz="1500" dirty="0" smtClean="0"/>
              <a:t> плате –  20000 руб.) за год составит 40032000.</a:t>
            </a:r>
          </a:p>
          <a:p>
            <a:pPr>
              <a:lnSpc>
                <a:spcPct val="80000"/>
              </a:lnSpc>
            </a:pPr>
            <a:r>
              <a:rPr lang="ru-RU" sz="1500" dirty="0" smtClean="0"/>
              <a:t>5).  Амортизационные отчисления:</a:t>
            </a:r>
          </a:p>
          <a:p>
            <a:pPr>
              <a:lnSpc>
                <a:spcPct val="80000"/>
              </a:lnSpc>
            </a:pPr>
            <a:r>
              <a:rPr lang="ru-RU" sz="1500" dirty="0" smtClean="0"/>
              <a:t>            - на полное восстановление 5,6 % - 22960000 руб.</a:t>
            </a:r>
          </a:p>
          <a:p>
            <a:pPr>
              <a:lnSpc>
                <a:spcPct val="80000"/>
              </a:lnSpc>
            </a:pPr>
            <a:r>
              <a:rPr lang="ru-RU" sz="1500" dirty="0" smtClean="0"/>
              <a:t>            - на текущий ремонт зданий и сооружений 2% -  1800000 руб.</a:t>
            </a:r>
          </a:p>
          <a:p>
            <a:pPr>
              <a:lnSpc>
                <a:spcPct val="80000"/>
              </a:lnSpc>
            </a:pPr>
            <a:r>
              <a:rPr lang="ru-RU" sz="1500" dirty="0" smtClean="0"/>
              <a:t>            - на ремонт оборудования 3% - 12600000 руб.</a:t>
            </a:r>
          </a:p>
          <a:p>
            <a:pPr>
              <a:lnSpc>
                <a:spcPct val="80000"/>
              </a:lnSpc>
            </a:pPr>
            <a:r>
              <a:rPr lang="ru-RU" sz="1500" dirty="0" smtClean="0"/>
              <a:t>Общая стоимость амортизации – 37360000 руб.</a:t>
            </a:r>
          </a:p>
          <a:p>
            <a:pPr>
              <a:lnSpc>
                <a:spcPct val="80000"/>
              </a:lnSpc>
            </a:pPr>
            <a:r>
              <a:rPr lang="ru-RU" sz="1500" dirty="0" smtClean="0"/>
              <a:t>6).  </a:t>
            </a:r>
            <a:r>
              <a:rPr lang="ru-RU" sz="1500" dirty="0" err="1" smtClean="0"/>
              <a:t>Общегодовые</a:t>
            </a:r>
            <a:r>
              <a:rPr lang="ru-RU" sz="1500" dirty="0" smtClean="0"/>
              <a:t> затраты: 107 684 000 руб.</a:t>
            </a:r>
          </a:p>
          <a:p>
            <a:pPr>
              <a:lnSpc>
                <a:spcPct val="80000"/>
              </a:lnSpc>
            </a:pPr>
            <a:r>
              <a:rPr lang="ru-RU" sz="1500" dirty="0" smtClean="0"/>
              <a:t>7).  Накладные расходы – 1.5 % общей стоимости (1 615 266 руб.)</a:t>
            </a:r>
          </a:p>
          <a:p>
            <a:pPr>
              <a:lnSpc>
                <a:spcPct val="80000"/>
              </a:lnSpc>
            </a:pPr>
            <a:r>
              <a:rPr lang="ru-RU" sz="1500" dirty="0" smtClean="0"/>
              <a:t>8).  Полная себестоимость: 107 684 000 + 1 615 260 = 109 299 260 руб.</a:t>
            </a:r>
          </a:p>
          <a:p>
            <a:pPr>
              <a:lnSpc>
                <a:spcPct val="80000"/>
              </a:lnSpc>
            </a:pPr>
            <a:r>
              <a:rPr lang="ru-RU" sz="1500" dirty="0" smtClean="0"/>
              <a:t>9). Срок окупаемости: </a:t>
            </a:r>
            <a:r>
              <a:rPr lang="ru-RU" sz="2000" dirty="0" smtClean="0"/>
              <a:t>2,5 года</a:t>
            </a:r>
          </a:p>
          <a:p>
            <a:pPr>
              <a:lnSpc>
                <a:spcPct val="80000"/>
              </a:lnSpc>
            </a:pPr>
            <a:endParaRPr lang="ru-RU" sz="1500" dirty="0" smtClean="0"/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1259632" y="1373817"/>
            <a:ext cx="3887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</a:rPr>
              <a:t>Примерный расчёт: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9048" y="-171400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228184" y="4758841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5303" y="-171400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51746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584983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1979712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631025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2025754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625" y="4653136"/>
            <a:ext cx="8686800" cy="841248"/>
          </a:xfrm>
          <a:scene3d>
            <a:camera prst="orthographicFront">
              <a:rot lat="0" lon="0" rev="21594000"/>
            </a:camera>
            <a:lightRig rig="threePt" dir="t"/>
          </a:scene3d>
          <a:sp3d z="-158750"/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Спасибо за внимание!!!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9048" y="-171400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228184" y="4758841"/>
            <a:ext cx="3119548" cy="220441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5303" y="-171400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://gulyai.ru/uploads/posts/2013-03/1362826151_bu39plwhiv87r2o.jpeg">
            <a:hlinkClick r:id="rId6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99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51746"/>
            <a:ext cx="1707921" cy="12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584983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1979712" y="170688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>
            <a:off x="4631025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5" t="8605" b="68996"/>
          <a:stretch/>
        </p:blipFill>
        <p:spPr bwMode="auto">
          <a:xfrm flipH="1">
            <a:off x="2025754" y="6180830"/>
            <a:ext cx="2605271" cy="4937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52" name="Picture 4" descr="http://www.pravkamchatka.ru/res/news/2300d5f8338e1df12951693c82fc4d74.jpg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ackgroundRemoval t="3185" b="100000" l="0" r="100000">
                        <a14:foregroundMark x1="19000" y1="91083" x2="20000" y2="75159"/>
                        <a14:foregroundMark x1="3000" y1="93631" x2="5000" y2="89172"/>
                        <a14:foregroundMark x1="14500" y1="92994" x2="12000" y2="91083"/>
                        <a14:foregroundMark x1="35000" y1="84713" x2="32000" y2="85987"/>
                        <a14:foregroundMark x1="16500" y1="37580" x2="20000" y2="43949"/>
                        <a14:foregroundMark x1="19000" y1="43949" x2="19500" y2="49045"/>
                        <a14:foregroundMark x1="22500" y1="43312" x2="25000" y2="40764"/>
                        <a14:foregroundMark x1="21500" y1="33758" x2="24000" y2="31210"/>
                        <a14:foregroundMark x1="10000" y1="32484" x2="14500" y2="25478"/>
                        <a14:foregroundMark x1="2500" y1="20382" x2="3500" y2="14013"/>
                        <a14:foregroundMark x1="29000" y1="28025" x2="29000" y2="22930"/>
                        <a14:foregroundMark x1="27500" y1="21019" x2="27000" y2="16561"/>
                        <a14:foregroundMark x1="23000" y1="29299" x2="24000" y2="25478"/>
                        <a14:foregroundMark x1="20500" y1="25478" x2="20500" y2="21656"/>
                        <a14:foregroundMark x1="39000" y1="73248" x2="34500" y2="67516"/>
                        <a14:foregroundMark x1="67500" y1="78981" x2="69500" y2="69427"/>
                        <a14:foregroundMark x1="77500" y1="83439" x2="75000" y2="77070"/>
                        <a14:foregroundMark x1="89000" y1="75159" x2="92000" y2="59873"/>
                        <a14:foregroundMark x1="54500" y1="77070" x2="50000" y2="74522"/>
                        <a14:foregroundMark x1="10500" y1="16561" x2="8000" y2="14013"/>
                        <a14:backgroundMark x1="21500" y1="22293" x2="22000" y2="24841"/>
                        <a14:backgroundMark x1="19500" y1="22293" x2="22500" y2="22293"/>
                        <a14:backgroundMark x1="23500" y1="26115" x2="21500" y2="27389"/>
                        <a14:backgroundMark x1="24500" y1="28025" x2="24000" y2="26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8427" y="1154907"/>
            <a:ext cx="4608512" cy="3617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776</TotalTime>
  <Words>370</Words>
  <Application>Microsoft Office PowerPoint</Application>
  <PresentationFormat>Экран (4:3)</PresentationFormat>
  <Paragraphs>78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Экстракция тыквенно-яблочного пектина в поле механических колебаний</vt:lpstr>
      <vt:lpstr>Пектины и их применение</vt:lpstr>
      <vt:lpstr>Проблема и её решение</vt:lpstr>
      <vt:lpstr>Мировой и Российский рынок производства и потребления пектина</vt:lpstr>
      <vt:lpstr>Слайд 5</vt:lpstr>
      <vt:lpstr>Актуальность и значимость проекта для России</vt:lpstr>
      <vt:lpstr>Существующая технология</vt:lpstr>
      <vt:lpstr>Слайд 8</vt:lpstr>
      <vt:lpstr>Слайд 9</vt:lpstr>
      <vt:lpstr>Слайд 10</vt:lpstr>
      <vt:lpstr>Предлагается:</vt:lpstr>
      <vt:lpstr>Интенсификация стадии экстракции с целью повышения производительности технологической линии</vt:lpstr>
      <vt:lpstr>Научная часть проекта </vt:lpstr>
      <vt:lpstr>Экономические показатели</vt:lpstr>
      <vt:lpstr>Спасибо за внимание!!!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87</cp:revision>
  <dcterms:created xsi:type="dcterms:W3CDTF">2014-03-10T12:52:09Z</dcterms:created>
  <dcterms:modified xsi:type="dcterms:W3CDTF">2015-02-25T10:42:30Z</dcterms:modified>
</cp:coreProperties>
</file>